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89" r:id="rId4"/>
    <p:sldId id="320" r:id="rId5"/>
    <p:sldId id="329" r:id="rId6"/>
    <p:sldId id="321" r:id="rId7"/>
    <p:sldId id="322" r:id="rId8"/>
    <p:sldId id="323" r:id="rId9"/>
    <p:sldId id="330" r:id="rId10"/>
    <p:sldId id="28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49"/>
    <a:srgbClr val="9EFF29"/>
    <a:srgbClr val="003635"/>
    <a:srgbClr val="FF0D97"/>
    <a:srgbClr val="0000CC"/>
    <a:srgbClr val="C80064"/>
    <a:srgbClr val="C33A1F"/>
    <a:srgbClr val="007033"/>
    <a:srgbClr val="D6370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59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3175" y="1120876"/>
            <a:ext cx="8008376" cy="171081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426" y="3709218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4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415845"/>
            <a:ext cx="8246070" cy="336263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72" y="406537"/>
            <a:ext cx="693788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186" y="1143000"/>
            <a:ext cx="6961240" cy="354549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212651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3015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0255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3015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0255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2848" y="566585"/>
            <a:ext cx="5601151" cy="939925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Blok ve Kütüphane Komutları</a:t>
            </a:r>
            <a:b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1-Statik </a:t>
            </a:r>
            <a:r>
              <a:rPr lang="tr-TR" altLang="tr-T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Blocklar</a:t>
            </a:r>
            <a:endParaRPr lang="tr-TR" altLang="tr-TR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autocad 2020 logo png ile ilgili görsel sonucu">
            <a:extLst>
              <a:ext uri="{FF2B5EF4-FFF2-40B4-BE49-F238E27FC236}">
                <a16:creationId xmlns:a16="http://schemas.microsoft.com/office/drawing/2014/main" id="{E56A60B3-FF3E-4F04-91C4-23B0A7FC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026055" y="108265"/>
            <a:ext cx="2565260" cy="5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9F9F39C1-8E2D-44F8-AC0D-8C7D39773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10"/>
          <a:stretch/>
        </p:blipFill>
        <p:spPr bwMode="auto">
          <a:xfrm>
            <a:off x="1908349" y="1432889"/>
            <a:ext cx="1606376" cy="19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47815EB-C735-4970-B2A0-2CEB92E41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85" y="4315250"/>
            <a:ext cx="947358" cy="7743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536DF6-4EE8-4177-BB4D-FB8B859AF9A6}"/>
              </a:ext>
            </a:extLst>
          </p:cNvPr>
          <p:cNvSpPr txBox="1">
            <a:spLocks/>
          </p:cNvSpPr>
          <p:nvPr/>
        </p:nvSpPr>
        <p:spPr>
          <a:xfrm>
            <a:off x="7120577" y="4413175"/>
            <a:ext cx="2278488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  Ahmet SAN</a:t>
            </a:r>
          </a:p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A80A11E-2533-30B8-198D-649AA0793C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80"/>
          <a:stretch/>
        </p:blipFill>
        <p:spPr>
          <a:xfrm>
            <a:off x="5786105" y="1604435"/>
            <a:ext cx="2278488" cy="267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3B50ACE-5616-4219-82D4-78A02BFB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10D39-CB8A-4BBE-8929-762FB6AC9E9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B44FE18-EA0A-44BF-9CB6-4688A062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02" y="2040640"/>
            <a:ext cx="2293905" cy="187501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CBB7D42-721A-428C-AB30-5805AAF82D7A}"/>
              </a:ext>
            </a:extLst>
          </p:cNvPr>
          <p:cNvSpPr txBox="1">
            <a:spLocks/>
          </p:cNvSpPr>
          <p:nvPr/>
        </p:nvSpPr>
        <p:spPr>
          <a:xfrm>
            <a:off x="3308894" y="4244622"/>
            <a:ext cx="2379526" cy="826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4098" name="Picture 2" descr="ahmet san karamürsel ile ilgili görsel sonucu">
            <a:extLst>
              <a:ext uri="{FF2B5EF4-FFF2-40B4-BE49-F238E27FC236}">
                <a16:creationId xmlns:a16="http://schemas.microsoft.com/office/drawing/2014/main" id="{A97F1104-1B71-4F0A-A2A4-4D8B41A6C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-84" r="51660" b="50464"/>
          <a:stretch/>
        </p:blipFill>
        <p:spPr bwMode="auto">
          <a:xfrm>
            <a:off x="3618088" y="1701012"/>
            <a:ext cx="1907823" cy="2371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B575A22-5426-407A-BD25-DB2E26322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3" y="1587444"/>
            <a:ext cx="2351263" cy="248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06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87CAFDAB-0E4C-446E-AF43-4E7E3252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364" y="675095"/>
            <a:ext cx="6589986" cy="257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tr-TR" sz="1500" b="1" dirty="0">
                <a:latin typeface="Verdana" pitchFamily="34" charset="0"/>
                <a:cs typeface="Arial" charset="0"/>
              </a:rPr>
              <a:t>AutoCAD Çizimlerimizde birçok defa kullandığımız resmimin standart bölümleri vardır örneğin: cıvata, pim, perçin, pencere, kapı gibi bu bölümleri her defasında çizmek yerine bir defa çizerek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block</a:t>
            </a:r>
            <a:r>
              <a:rPr lang="tr-TR" sz="1500" b="1" dirty="0">
                <a:latin typeface="Verdana" pitchFamily="34" charset="0"/>
                <a:cs typeface="Arial" charset="0"/>
              </a:rPr>
              <a:t> kütüphanesi oluşturulduğunda gerektiğinde resmimizin istenilen bir yerine çağırılıp resmimize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iligi</a:t>
            </a:r>
            <a:r>
              <a:rPr lang="tr-TR" sz="1500" b="1" dirty="0">
                <a:latin typeface="Verdana" pitchFamily="34" charset="0"/>
                <a:cs typeface="Arial" charset="0"/>
              </a:rPr>
              <a:t> yerine yapıştırabiliriz. Bu işlem bize çizimlerimizde zamandan kazandıracaktır.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tr-TR" sz="1500" b="1" dirty="0">
                <a:latin typeface="Verdana" pitchFamily="34" charset="0"/>
                <a:cs typeface="Arial" charset="0"/>
              </a:rPr>
              <a:t>Autocad programında iki tür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block</a:t>
            </a:r>
            <a:r>
              <a:rPr lang="tr-TR" sz="1500" b="1" dirty="0">
                <a:latin typeface="Verdana" pitchFamily="34" charset="0"/>
                <a:cs typeface="Arial" charset="0"/>
              </a:rPr>
              <a:t> vardır: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tr-TR" sz="1500" b="1" dirty="0">
                <a:latin typeface="Verdana" pitchFamily="34" charset="0"/>
                <a:cs typeface="Arial" charset="0"/>
              </a:rPr>
              <a:t>        1- Statik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Block</a:t>
            </a:r>
            <a:endParaRPr lang="tr-TR" sz="1500" b="1" dirty="0">
              <a:latin typeface="Verdana" pitchFamily="34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tr-TR" sz="1500" b="1" dirty="0">
                <a:latin typeface="Verdana" pitchFamily="34" charset="0"/>
                <a:cs typeface="Arial" charset="0"/>
              </a:rPr>
              <a:t>        2- Dinamik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Block</a:t>
            </a:r>
            <a:r>
              <a:rPr lang="tr-TR" sz="1500" b="1" dirty="0">
                <a:latin typeface="Verdana" pitchFamily="34" charset="0"/>
                <a:cs typeface="Arial" charset="0"/>
              </a:rPr>
              <a:t> (2006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version</a:t>
            </a:r>
            <a:r>
              <a:rPr lang="tr-TR" sz="1500" b="1" dirty="0">
                <a:latin typeface="Verdana" pitchFamily="34" charset="0"/>
                <a:cs typeface="Arial" charset="0"/>
              </a:rPr>
              <a:t> ile gelmiştir)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512464-A4DC-4C70-B3E7-306AFF808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8C35BA-3EE8-4382-9855-A918B3C7003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C59D4-35C1-6740-04E5-A27BEA34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74A10BE5-2452-97A3-E67B-7B8B682FFC30}"/>
              </a:ext>
            </a:extLst>
          </p:cNvPr>
          <p:cNvSpPr txBox="1"/>
          <p:nvPr/>
        </p:nvSpPr>
        <p:spPr>
          <a:xfrm>
            <a:off x="-143140" y="1217596"/>
            <a:ext cx="9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00"/>
                </a:solidFill>
              </a:rPr>
              <a:t>Statik Bloklar: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C77404BD-C96F-EE03-5466-A493F289D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7A1F597-B7F0-58BA-EE29-DE4871C3D9CE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D2DB906-DED2-234C-062A-B4366AE6A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76FA97D-DC29-FAC2-473E-332D424B04D9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FBB067A-2C73-F714-458E-4A71BFAEA320}"/>
              </a:ext>
            </a:extLst>
          </p:cNvPr>
          <p:cNvSpPr txBox="1"/>
          <p:nvPr/>
        </p:nvSpPr>
        <p:spPr>
          <a:xfrm>
            <a:off x="119084" y="1795941"/>
            <a:ext cx="7829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Üzerinde çalışılan dosyaya eklendiğinde fazla değişiklik yapılamayan </a:t>
            </a:r>
            <a:r>
              <a:rPr lang="tr-TR" dirty="0" err="1"/>
              <a:t>block</a:t>
            </a:r>
            <a:r>
              <a:rPr lang="tr-TR" dirty="0"/>
              <a:t> türüdür sadece ölçeklendirme ile büyüklüğüne müdahale edilebilir.</a:t>
            </a:r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STATİK BLOCK OLUŞTURMA: </a:t>
            </a:r>
          </a:p>
          <a:p>
            <a:r>
              <a:rPr lang="tr-TR" dirty="0"/>
              <a:t>               1- Bloğa konu olan resim normal olarak çizilir.</a:t>
            </a:r>
          </a:p>
          <a:p>
            <a:r>
              <a:rPr lang="tr-TR" dirty="0"/>
              <a:t>               2- </a:t>
            </a:r>
            <a:r>
              <a:rPr lang="tr-TR" dirty="0" err="1"/>
              <a:t>MakeBlock</a:t>
            </a:r>
            <a:r>
              <a:rPr lang="tr-TR" dirty="0"/>
              <a:t> Komutu ile blok tanımlanır</a:t>
            </a:r>
          </a:p>
          <a:p>
            <a:r>
              <a:rPr lang="tr-TR" dirty="0"/>
              <a:t>               3- </a:t>
            </a:r>
            <a:r>
              <a:rPr lang="tr-TR" dirty="0" err="1"/>
              <a:t>Wblock</a:t>
            </a:r>
            <a:r>
              <a:rPr lang="tr-TR" dirty="0"/>
              <a:t> komutu ile blok saklanır </a:t>
            </a:r>
          </a:p>
        </p:txBody>
      </p:sp>
    </p:spTree>
    <p:extLst>
      <p:ext uri="{BB962C8B-B14F-4D97-AF65-F5344CB8AC3E}">
        <p14:creationId xmlns:p14="http://schemas.microsoft.com/office/powerpoint/2010/main" val="195289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F89D4-3C8A-3FF7-8ABD-C568C2D5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117C8480-3E9E-BC6D-03E9-66EC547733E8}"/>
              </a:ext>
            </a:extLst>
          </p:cNvPr>
          <p:cNvSpPr txBox="1"/>
          <p:nvPr/>
        </p:nvSpPr>
        <p:spPr>
          <a:xfrm>
            <a:off x="-127375" y="1503440"/>
            <a:ext cx="9009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1- Bloğa konu olan resim normal olarak çizilir.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6D7D7C24-51F7-493F-2589-D86DA6BD3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67813C4-0833-07BA-8D81-7228BF93ECE5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80E5E79-19DC-206E-8EAF-62A827FB6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9651167-55E2-183F-0DC4-D9E323ADBD85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68D1E68-64DE-808F-E713-FA4182B190BF}"/>
              </a:ext>
            </a:extLst>
          </p:cNvPr>
          <p:cNvSpPr txBox="1"/>
          <p:nvPr/>
        </p:nvSpPr>
        <p:spPr>
          <a:xfrm>
            <a:off x="5178972" y="2473377"/>
            <a:ext cx="3320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Makinacılıkta</a:t>
            </a:r>
            <a:r>
              <a:rPr lang="tr-TR" dirty="0"/>
              <a:t> çok kullanılan rondela çizimi normal çizim komutları yardımıyla yapılmıştır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88D53D9-9DFB-1610-3C35-859F105C1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91" y="2048243"/>
            <a:ext cx="4534928" cy="26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0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AED2E-9B6F-C008-40F6-7611A8A9C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D18C943E-8B02-6A65-E181-0C8BA41E0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ED6384-377A-CFF9-C4DC-90AC6CADCE83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D270C96-BA70-0C6C-7086-6EA6D86DE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21E7B4A-C511-4BC0-F9F9-412707523E9A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6BC7603-7C0F-57B0-7D6B-A4873FD8AFE9}"/>
              </a:ext>
            </a:extLst>
          </p:cNvPr>
          <p:cNvSpPr txBox="1"/>
          <p:nvPr/>
        </p:nvSpPr>
        <p:spPr>
          <a:xfrm>
            <a:off x="358202" y="3178063"/>
            <a:ext cx="807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Çizimimizi blok olarak tanımlamak için Çizim </a:t>
            </a:r>
            <a:r>
              <a:rPr lang="tr-TR" dirty="0" err="1"/>
              <a:t>paleteinin</a:t>
            </a:r>
            <a:r>
              <a:rPr lang="tr-TR" dirty="0"/>
              <a:t> </a:t>
            </a:r>
            <a:r>
              <a:rPr lang="tr-TR" dirty="0" err="1"/>
              <a:t>block</a:t>
            </a:r>
            <a:r>
              <a:rPr lang="tr-TR" dirty="0"/>
              <a:t> kısmındaki </a:t>
            </a:r>
            <a:r>
              <a:rPr lang="tr-TR" b="1" dirty="0" err="1">
                <a:solidFill>
                  <a:srgbClr val="FF0000"/>
                </a:solidFill>
              </a:rPr>
              <a:t>make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block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/>
              <a:t>tıklanır yada kısa yolu olan B </a:t>
            </a:r>
            <a:r>
              <a:rPr lang="tr-TR" dirty="0" err="1"/>
              <a:t>Enter’e</a:t>
            </a:r>
            <a:r>
              <a:rPr lang="tr-TR" dirty="0"/>
              <a:t> basılır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801F033-DD75-1DD0-758F-9155D6137D40}"/>
              </a:ext>
            </a:extLst>
          </p:cNvPr>
          <p:cNvSpPr txBox="1"/>
          <p:nvPr/>
        </p:nvSpPr>
        <p:spPr>
          <a:xfrm>
            <a:off x="110359" y="1257295"/>
            <a:ext cx="4729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2- </a:t>
            </a:r>
            <a:r>
              <a:rPr lang="tr-TR" dirty="0" err="1"/>
              <a:t>MakeBlock</a:t>
            </a:r>
            <a:r>
              <a:rPr lang="tr-TR" dirty="0"/>
              <a:t> Komutu ile blok tanımlanır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731014F-4C25-471E-DDC6-4B1ADC4E4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03" y="1775521"/>
            <a:ext cx="4481810" cy="1178407"/>
          </a:xfrm>
          <a:prstGeom prst="rect">
            <a:avLst/>
          </a:prstGeom>
        </p:spPr>
      </p:pic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32B21C62-4AB6-7FA2-DFD7-B8F7F9F1D441}"/>
              </a:ext>
            </a:extLst>
          </p:cNvPr>
          <p:cNvCxnSpPr>
            <a:cxnSpLocks/>
          </p:cNvCxnSpPr>
          <p:nvPr/>
        </p:nvCxnSpPr>
        <p:spPr>
          <a:xfrm flipH="1" flipV="1">
            <a:off x="4153338" y="1922050"/>
            <a:ext cx="2544075" cy="504522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5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D16CA-21B8-F81F-298E-4C74F77B6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85C2E9DB-0F43-929B-4AD2-8C21F0C14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20FAABE-86B4-FDAA-9AE3-7B7D900873BB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EFC18A6-B463-1B6D-0070-959CA2B8C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05C6870-C825-826B-3E2D-F2992E425857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D0A034F-D653-1A99-B926-39DA5C762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55" y="1546623"/>
            <a:ext cx="3961472" cy="260788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1810DF0D-5105-DF48-B3B7-87C889B7ED96}"/>
              </a:ext>
            </a:extLst>
          </p:cNvPr>
          <p:cNvSpPr txBox="1"/>
          <p:nvPr/>
        </p:nvSpPr>
        <p:spPr>
          <a:xfrm>
            <a:off x="4223837" y="1173182"/>
            <a:ext cx="541455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</a:rPr>
              <a:t>Name : </a:t>
            </a:r>
            <a:r>
              <a:rPr lang="tr-TR" sz="1600" dirty="0"/>
              <a:t>Oluşturulacak bloğa verilecek isim</a:t>
            </a:r>
          </a:p>
          <a:p>
            <a:r>
              <a:rPr lang="tr-TR" sz="1600" b="1" dirty="0">
                <a:solidFill>
                  <a:srgbClr val="FF0000"/>
                </a:solidFill>
              </a:rPr>
              <a:t>Base Point : </a:t>
            </a:r>
            <a:r>
              <a:rPr lang="tr-TR" sz="1600" dirty="0"/>
              <a:t>Oluşturulacak blok için resme yerleştirilirken tutulacak noktanın tanımlanması</a:t>
            </a:r>
          </a:p>
          <a:p>
            <a:r>
              <a:rPr lang="tr-TR" sz="1600" b="1" dirty="0">
                <a:solidFill>
                  <a:srgbClr val="FF0000"/>
                </a:solidFill>
              </a:rPr>
              <a:t>Select Object : </a:t>
            </a:r>
            <a:r>
              <a:rPr lang="tr-TR" sz="1600" dirty="0" err="1"/>
              <a:t>Block</a:t>
            </a:r>
            <a:r>
              <a:rPr lang="tr-TR" sz="1600" dirty="0"/>
              <a:t> Oluşturulacak objelerin seçimi </a:t>
            </a:r>
          </a:p>
          <a:p>
            <a:r>
              <a:rPr lang="tr-TR" sz="1600" dirty="0"/>
              <a:t>    </a:t>
            </a:r>
            <a:r>
              <a:rPr lang="tr-TR" sz="1600" b="1" dirty="0" err="1"/>
              <a:t>Retain</a:t>
            </a:r>
            <a:r>
              <a:rPr lang="tr-TR" sz="1600" b="1" dirty="0"/>
              <a:t>: </a:t>
            </a:r>
            <a:r>
              <a:rPr lang="tr-TR" sz="1600" dirty="0"/>
              <a:t>Seçilen </a:t>
            </a:r>
            <a:r>
              <a:rPr lang="tr-TR" sz="1600" dirty="0" err="1"/>
              <a:t>objler</a:t>
            </a:r>
            <a:r>
              <a:rPr lang="tr-TR" sz="1600" dirty="0"/>
              <a:t> çizildiği biçimde kalır</a:t>
            </a:r>
          </a:p>
          <a:p>
            <a:r>
              <a:rPr lang="tr-TR" sz="1600" dirty="0"/>
              <a:t>    </a:t>
            </a:r>
            <a:r>
              <a:rPr lang="tr-TR" sz="1600" b="1" dirty="0" err="1"/>
              <a:t>Convert</a:t>
            </a:r>
            <a:r>
              <a:rPr lang="tr-TR" sz="1600" b="1" dirty="0"/>
              <a:t> </a:t>
            </a:r>
            <a:r>
              <a:rPr lang="tr-TR" sz="1600" b="1" dirty="0" err="1"/>
              <a:t>to</a:t>
            </a:r>
            <a:r>
              <a:rPr lang="tr-TR" sz="1600" b="1" dirty="0"/>
              <a:t> </a:t>
            </a:r>
            <a:r>
              <a:rPr lang="tr-TR" sz="1600" b="1" dirty="0" err="1"/>
              <a:t>Block</a:t>
            </a:r>
            <a:r>
              <a:rPr lang="tr-TR" sz="1600" b="1" dirty="0"/>
              <a:t> : </a:t>
            </a:r>
            <a:r>
              <a:rPr lang="tr-TR" sz="1600" dirty="0"/>
              <a:t>Seçilen objeler Tek parça haline gelir</a:t>
            </a:r>
          </a:p>
          <a:p>
            <a:r>
              <a:rPr lang="tr-TR" sz="1600" dirty="0"/>
              <a:t>    </a:t>
            </a:r>
            <a:r>
              <a:rPr lang="tr-TR" sz="1600" b="1" dirty="0" err="1"/>
              <a:t>Delete</a:t>
            </a:r>
            <a:r>
              <a:rPr lang="tr-TR" sz="1600" b="1" dirty="0"/>
              <a:t> : </a:t>
            </a:r>
            <a:r>
              <a:rPr lang="tr-TR" sz="1600" dirty="0"/>
              <a:t>Seçilen objeler çizim alanından silinir</a:t>
            </a:r>
          </a:p>
          <a:p>
            <a:r>
              <a:rPr lang="tr-TR" sz="1600" b="1" dirty="0" err="1">
                <a:solidFill>
                  <a:srgbClr val="FF0000"/>
                </a:solidFill>
              </a:rPr>
              <a:t>Block</a:t>
            </a:r>
            <a:r>
              <a:rPr lang="tr-TR" sz="1600" b="1" dirty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Units</a:t>
            </a:r>
            <a:r>
              <a:rPr lang="tr-TR" sz="1600" b="1" dirty="0">
                <a:solidFill>
                  <a:srgbClr val="FF0000"/>
                </a:solidFill>
              </a:rPr>
              <a:t> : </a:t>
            </a:r>
            <a:r>
              <a:rPr lang="tr-TR" sz="1600" dirty="0"/>
              <a:t>Bloğun Ölçü Birimi</a:t>
            </a:r>
          </a:p>
          <a:p>
            <a:r>
              <a:rPr lang="tr-TR" sz="1600" b="1" dirty="0" err="1">
                <a:solidFill>
                  <a:srgbClr val="FF0000"/>
                </a:solidFill>
              </a:rPr>
              <a:t>Scale</a:t>
            </a:r>
            <a:r>
              <a:rPr lang="tr-TR" sz="1600" b="1" dirty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Uniformy</a:t>
            </a:r>
            <a:r>
              <a:rPr lang="tr-TR" sz="1600" b="1" dirty="0">
                <a:solidFill>
                  <a:srgbClr val="FF0000"/>
                </a:solidFill>
              </a:rPr>
              <a:t> : </a:t>
            </a:r>
            <a:r>
              <a:rPr lang="tr-TR" sz="1600" dirty="0"/>
              <a:t>Bloğa ölçek girişi</a:t>
            </a:r>
          </a:p>
          <a:p>
            <a:r>
              <a:rPr lang="tr-TR" sz="1600" b="1" dirty="0" err="1">
                <a:solidFill>
                  <a:srgbClr val="FF0000"/>
                </a:solidFill>
              </a:rPr>
              <a:t>Allow</a:t>
            </a:r>
            <a:r>
              <a:rPr lang="tr-TR" sz="1600" b="1" dirty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Exploding</a:t>
            </a:r>
            <a:r>
              <a:rPr lang="tr-TR" sz="1600" b="1" dirty="0">
                <a:solidFill>
                  <a:srgbClr val="FF0000"/>
                </a:solidFill>
              </a:rPr>
              <a:t> : </a:t>
            </a:r>
            <a:r>
              <a:rPr lang="tr-TR" sz="1600" dirty="0"/>
              <a:t>Oluşturulan bloğa patlama özelliği ver.</a:t>
            </a:r>
          </a:p>
          <a:p>
            <a:r>
              <a:rPr lang="tr-TR" sz="1600" b="1" dirty="0" err="1">
                <a:solidFill>
                  <a:srgbClr val="FF0000"/>
                </a:solidFill>
              </a:rPr>
              <a:t>Dersciption</a:t>
            </a:r>
            <a:r>
              <a:rPr lang="tr-TR" sz="1600" b="1" dirty="0">
                <a:solidFill>
                  <a:srgbClr val="FF0000"/>
                </a:solidFill>
              </a:rPr>
              <a:t> : </a:t>
            </a:r>
            <a:r>
              <a:rPr lang="tr-TR" sz="1600" dirty="0"/>
              <a:t>Açıklayıcı bilgi</a:t>
            </a:r>
          </a:p>
          <a:p>
            <a:r>
              <a:rPr lang="tr-TR" sz="1600" b="1" dirty="0" err="1">
                <a:solidFill>
                  <a:srgbClr val="FF0000"/>
                </a:solidFill>
              </a:rPr>
              <a:t>Hiperlink</a:t>
            </a:r>
            <a:r>
              <a:rPr lang="tr-TR" sz="1600" b="1" dirty="0">
                <a:solidFill>
                  <a:srgbClr val="FF0000"/>
                </a:solidFill>
              </a:rPr>
              <a:t>: </a:t>
            </a:r>
            <a:r>
              <a:rPr lang="tr-TR" sz="1600" dirty="0"/>
              <a:t>blokla beraber link verme</a:t>
            </a:r>
          </a:p>
          <a:p>
            <a:r>
              <a:rPr lang="tr-TR" sz="1600" b="1" dirty="0">
                <a:solidFill>
                  <a:srgbClr val="FF0000"/>
                </a:solidFill>
              </a:rPr>
              <a:t>Open </a:t>
            </a:r>
            <a:r>
              <a:rPr lang="tr-TR" sz="1600" b="1" dirty="0" err="1">
                <a:solidFill>
                  <a:srgbClr val="FF0000"/>
                </a:solidFill>
              </a:rPr>
              <a:t>Block</a:t>
            </a:r>
            <a:r>
              <a:rPr lang="tr-TR" sz="1600" b="1" dirty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editor</a:t>
            </a:r>
            <a:r>
              <a:rPr lang="tr-TR" sz="1600" b="1" dirty="0">
                <a:solidFill>
                  <a:srgbClr val="FF0000"/>
                </a:solidFill>
              </a:rPr>
              <a:t> :  </a:t>
            </a:r>
            <a:r>
              <a:rPr lang="tr-TR" sz="1600" dirty="0"/>
              <a:t>Blok editörünü açma</a:t>
            </a:r>
          </a:p>
        </p:txBody>
      </p:sp>
    </p:spTree>
    <p:extLst>
      <p:ext uri="{BB962C8B-B14F-4D97-AF65-F5344CB8AC3E}">
        <p14:creationId xmlns:p14="http://schemas.microsoft.com/office/powerpoint/2010/main" val="311237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877F5-B2E2-DD84-D16A-DAF9538D5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3A804004-09DB-FE0A-39B7-6CC8733D3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395D32-70BA-CE33-F078-44F4572B9E36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BCF6AA23-B041-09E5-D8CA-63B04061A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77A191-DE9B-FB08-0898-CEEAE00D6D42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557E755-1996-8A29-1C88-BB36C5D4BBD5}"/>
              </a:ext>
            </a:extLst>
          </p:cNvPr>
          <p:cNvSpPr txBox="1"/>
          <p:nvPr/>
        </p:nvSpPr>
        <p:spPr>
          <a:xfrm>
            <a:off x="3566854" y="1949223"/>
            <a:ext cx="47296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/>
              <a:t>Bu penceredeki 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Source : </a:t>
            </a:r>
            <a:r>
              <a:rPr lang="tr-TR" sz="1400" dirty="0"/>
              <a:t>Saklanacak bloğun türü</a:t>
            </a:r>
          </a:p>
          <a:p>
            <a:r>
              <a:rPr lang="tr-TR" sz="1400" dirty="0"/>
              <a:t>   </a:t>
            </a:r>
            <a:r>
              <a:rPr lang="tr-TR" sz="1400" dirty="0" err="1"/>
              <a:t>Block</a:t>
            </a:r>
            <a:r>
              <a:rPr lang="tr-TR" sz="1400" dirty="0"/>
              <a:t>: </a:t>
            </a:r>
            <a:r>
              <a:rPr lang="tr-TR" sz="1400" dirty="0" err="1"/>
              <a:t>Block</a:t>
            </a:r>
            <a:r>
              <a:rPr lang="tr-TR" sz="1400" dirty="0"/>
              <a:t> komutu ile oluşturulmuş obje</a:t>
            </a:r>
          </a:p>
          <a:p>
            <a:r>
              <a:rPr lang="tr-TR" sz="1400" dirty="0"/>
              <a:t>   </a:t>
            </a:r>
            <a:r>
              <a:rPr lang="tr-TR" sz="1400" dirty="0" err="1"/>
              <a:t>Entire</a:t>
            </a:r>
            <a:r>
              <a:rPr lang="tr-TR" sz="1400" dirty="0"/>
              <a:t> </a:t>
            </a:r>
            <a:r>
              <a:rPr lang="tr-TR" sz="1400" dirty="0" err="1"/>
              <a:t>Drawing</a:t>
            </a:r>
            <a:r>
              <a:rPr lang="tr-TR" sz="1400" dirty="0"/>
              <a:t> : Çizim alanındaki tüm objeler</a:t>
            </a:r>
          </a:p>
          <a:p>
            <a:r>
              <a:rPr lang="tr-TR" sz="1400" dirty="0"/>
              <a:t>   Object : Seçilecek objeler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Base Point : </a:t>
            </a:r>
            <a:r>
              <a:rPr lang="tr-TR" sz="1400" dirty="0"/>
              <a:t>Oluşturulacak blok için resme yerleştirilirken tutulacak noktanın tanımlanması (Source / objede kullanılır)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Select Object : </a:t>
            </a:r>
            <a:r>
              <a:rPr lang="tr-TR" sz="1400" dirty="0" err="1"/>
              <a:t>Block</a:t>
            </a:r>
            <a:r>
              <a:rPr lang="tr-TR" sz="1400" dirty="0"/>
              <a:t> Oluşturulacak objelerin seçimi </a:t>
            </a:r>
          </a:p>
          <a:p>
            <a:r>
              <a:rPr lang="tr-TR" sz="1400" dirty="0"/>
              <a:t>    </a:t>
            </a:r>
            <a:r>
              <a:rPr lang="tr-TR" sz="1400" dirty="0" err="1"/>
              <a:t>Retain</a:t>
            </a:r>
            <a:r>
              <a:rPr lang="tr-TR" sz="1400" dirty="0"/>
              <a:t>: Seçilen </a:t>
            </a:r>
            <a:r>
              <a:rPr lang="tr-TR" sz="1400" dirty="0" err="1"/>
              <a:t>objler</a:t>
            </a:r>
            <a:r>
              <a:rPr lang="tr-TR" sz="1400" dirty="0"/>
              <a:t> çizildiği biçimde kalır</a:t>
            </a:r>
          </a:p>
          <a:p>
            <a:r>
              <a:rPr lang="tr-TR" sz="1400" dirty="0"/>
              <a:t>    </a:t>
            </a:r>
            <a:r>
              <a:rPr lang="tr-TR" sz="1400" dirty="0" err="1"/>
              <a:t>Convert</a:t>
            </a:r>
            <a:r>
              <a:rPr lang="tr-TR" sz="1400" dirty="0"/>
              <a:t> </a:t>
            </a:r>
            <a:r>
              <a:rPr lang="tr-TR" sz="1400" dirty="0" err="1"/>
              <a:t>to</a:t>
            </a:r>
            <a:r>
              <a:rPr lang="tr-TR" sz="1400" dirty="0"/>
              <a:t> </a:t>
            </a:r>
            <a:r>
              <a:rPr lang="tr-TR" sz="1400" dirty="0" err="1"/>
              <a:t>Block</a:t>
            </a:r>
            <a:r>
              <a:rPr lang="tr-TR" sz="1400" dirty="0"/>
              <a:t> : Seçilen objeler Tek parça haline gelir</a:t>
            </a:r>
          </a:p>
          <a:p>
            <a:r>
              <a:rPr lang="tr-TR" sz="1400" dirty="0"/>
              <a:t>    </a:t>
            </a:r>
            <a:r>
              <a:rPr lang="tr-TR" sz="1400" dirty="0" err="1"/>
              <a:t>Delete</a:t>
            </a:r>
            <a:r>
              <a:rPr lang="tr-TR" sz="1400" dirty="0"/>
              <a:t> : Seçilen objeler çizim alanından silinir</a:t>
            </a:r>
          </a:p>
          <a:p>
            <a:r>
              <a:rPr lang="tr-TR" sz="1400" b="1" dirty="0" err="1">
                <a:solidFill>
                  <a:srgbClr val="FF0000"/>
                </a:solidFill>
              </a:rPr>
              <a:t>Destration</a:t>
            </a:r>
            <a:r>
              <a:rPr lang="tr-TR" sz="1400" b="1" dirty="0">
                <a:solidFill>
                  <a:srgbClr val="FF0000"/>
                </a:solidFill>
              </a:rPr>
              <a:t>: </a:t>
            </a:r>
            <a:r>
              <a:rPr lang="tr-TR" sz="1400" dirty="0"/>
              <a:t>Bloğun adı ve saklanacağı yer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insert </a:t>
            </a:r>
            <a:r>
              <a:rPr lang="tr-TR" sz="1400" b="1" dirty="0" err="1">
                <a:solidFill>
                  <a:srgbClr val="FF0000"/>
                </a:solidFill>
              </a:rPr>
              <a:t>Units</a:t>
            </a:r>
            <a:r>
              <a:rPr lang="tr-TR" sz="1400" b="1" dirty="0">
                <a:solidFill>
                  <a:srgbClr val="FF0000"/>
                </a:solidFill>
              </a:rPr>
              <a:t> : </a:t>
            </a:r>
            <a:r>
              <a:rPr lang="tr-TR" sz="1400" dirty="0"/>
              <a:t>Bloğun Ölçü Birimi</a:t>
            </a:r>
          </a:p>
          <a:p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9D2F4AD-85A6-73A3-1D97-314F990D76A3}"/>
              </a:ext>
            </a:extLst>
          </p:cNvPr>
          <p:cNvSpPr txBox="1"/>
          <p:nvPr/>
        </p:nvSpPr>
        <p:spPr>
          <a:xfrm>
            <a:off x="127417" y="1218646"/>
            <a:ext cx="8921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 3- </a:t>
            </a:r>
            <a:r>
              <a:rPr lang="tr-TR" dirty="0" err="1"/>
              <a:t>Wblock</a:t>
            </a:r>
            <a:r>
              <a:rPr lang="tr-TR" dirty="0"/>
              <a:t> komutu ile blok saklanır: </a:t>
            </a:r>
            <a:r>
              <a:rPr lang="tr-TR" dirty="0" err="1"/>
              <a:t>Klayeden</a:t>
            </a:r>
            <a:r>
              <a:rPr lang="tr-TR" dirty="0"/>
              <a:t> w harfine basılır yada </a:t>
            </a:r>
            <a:r>
              <a:rPr lang="tr-TR" dirty="0" err="1"/>
              <a:t>block</a:t>
            </a:r>
            <a:r>
              <a:rPr lang="tr-TR" dirty="0"/>
              <a:t> editör kısmına girilerek biradan saklama işlemi yapılır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74F6F01-E75C-AA56-E314-4E26D62C8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78" y="1949223"/>
            <a:ext cx="3166388" cy="31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1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0735-B950-20F8-690B-A71E2968B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960EEDC7-B4B2-1E67-03C4-07FB67DDD1A0}"/>
              </a:ext>
            </a:extLst>
          </p:cNvPr>
          <p:cNvSpPr txBox="1"/>
          <p:nvPr/>
        </p:nvSpPr>
        <p:spPr>
          <a:xfrm>
            <a:off x="-127375" y="1503440"/>
            <a:ext cx="9009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err="1"/>
              <a:t>Block</a:t>
            </a:r>
            <a:r>
              <a:rPr lang="tr-TR" sz="1600" dirty="0"/>
              <a:t> </a:t>
            </a:r>
            <a:r>
              <a:rPr lang="tr-TR" sz="1600" dirty="0" err="1"/>
              <a:t>Editör’e</a:t>
            </a:r>
            <a:r>
              <a:rPr lang="tr-TR" sz="1600" dirty="0"/>
              <a:t> girebilmek için 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1D4A2CFE-781B-77D4-43FD-7B79B182A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70C7AD-93C2-0FD5-BFD8-CDCB69E729A2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E1460AD-670F-59CF-C473-AF345E1DB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BA38C1D-A8FE-009F-036B-EF1EDD37D7D4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E405614-416E-14A8-5DC8-D4B518CE3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45" y="1910476"/>
            <a:ext cx="4877481" cy="1543265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29E2ED37-5BBD-A77D-3019-61D35D8FCDFB}"/>
              </a:ext>
            </a:extLst>
          </p:cNvPr>
          <p:cNvCxnSpPr>
            <a:cxnSpLocks/>
          </p:cNvCxnSpPr>
          <p:nvPr/>
        </p:nvCxnSpPr>
        <p:spPr>
          <a:xfrm flipH="1" flipV="1">
            <a:off x="3752193" y="2462183"/>
            <a:ext cx="2544075" cy="504522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B3914AF-2F6C-3186-0275-DC9871CFD8E2}"/>
              </a:ext>
            </a:extLst>
          </p:cNvPr>
          <p:cNvSpPr txBox="1"/>
          <p:nvPr/>
        </p:nvSpPr>
        <p:spPr>
          <a:xfrm>
            <a:off x="315309" y="3672609"/>
            <a:ext cx="86710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 err="1"/>
              <a:t>Bolklar</a:t>
            </a:r>
            <a:r>
              <a:rPr lang="tr-TR" dirty="0"/>
              <a:t> üzerinde daha profesyonel işlemler yapabilmek için Çizim </a:t>
            </a:r>
            <a:r>
              <a:rPr lang="tr-TR" dirty="0" err="1"/>
              <a:t>paleteinin</a:t>
            </a:r>
            <a:r>
              <a:rPr lang="tr-TR" dirty="0"/>
              <a:t> </a:t>
            </a:r>
            <a:r>
              <a:rPr lang="tr-TR" dirty="0" err="1"/>
              <a:t>block</a:t>
            </a:r>
            <a:r>
              <a:rPr lang="tr-TR" dirty="0"/>
              <a:t> kısmındaki </a:t>
            </a:r>
            <a:r>
              <a:rPr lang="tr-TR" b="1" dirty="0" err="1">
                <a:solidFill>
                  <a:srgbClr val="FF0000"/>
                </a:solidFill>
              </a:rPr>
              <a:t>Block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Editor’e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/>
              <a:t>tıklanır yada kısa yolu olan Be </a:t>
            </a:r>
            <a:r>
              <a:rPr lang="tr-TR" dirty="0" err="1"/>
              <a:t>Enter’e</a:t>
            </a:r>
            <a:r>
              <a:rPr lang="tr-TR" dirty="0"/>
              <a:t> basılır. Üzerinde çalışılacak </a:t>
            </a:r>
            <a:r>
              <a:rPr lang="tr-TR" dirty="0" err="1"/>
              <a:t>block</a:t>
            </a:r>
            <a:r>
              <a:rPr lang="tr-TR" dirty="0"/>
              <a:t> seçilip </a:t>
            </a:r>
            <a:r>
              <a:rPr lang="tr-TR" dirty="0" err="1"/>
              <a:t>block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penceresine girilir</a:t>
            </a:r>
          </a:p>
        </p:txBody>
      </p:sp>
    </p:spTree>
    <p:extLst>
      <p:ext uri="{BB962C8B-B14F-4D97-AF65-F5344CB8AC3E}">
        <p14:creationId xmlns:p14="http://schemas.microsoft.com/office/powerpoint/2010/main" val="402180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5DEEF-3A08-EFE0-604F-7305135B1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B8FE59D0-C7D1-E3EC-B30C-52115A051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0DCA87A-C1F5-F9C5-2272-F3EE6566242B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AC3C084E-5EED-F91C-F590-89889A7FA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FC686F4-C9C4-2B0E-BD03-150AABC5A626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A0F6061-58A7-2AAB-C67E-6FC15E305285}"/>
              </a:ext>
            </a:extLst>
          </p:cNvPr>
          <p:cNvSpPr txBox="1"/>
          <p:nvPr/>
        </p:nvSpPr>
        <p:spPr>
          <a:xfrm>
            <a:off x="149771" y="4117990"/>
            <a:ext cx="8671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Bu ekranda </a:t>
            </a:r>
            <a:r>
              <a:rPr lang="tr-TR" dirty="0" err="1"/>
              <a:t>block</a:t>
            </a:r>
            <a:r>
              <a:rPr lang="tr-TR" dirty="0"/>
              <a:t> üzerinde değişikliler yapıp </a:t>
            </a:r>
            <a:r>
              <a:rPr lang="tr-TR" dirty="0" err="1"/>
              <a:t>save</a:t>
            </a:r>
            <a:r>
              <a:rPr lang="tr-TR" dirty="0"/>
              <a:t> </a:t>
            </a:r>
            <a:r>
              <a:rPr lang="tr-TR" dirty="0" err="1"/>
              <a:t>block</a:t>
            </a:r>
            <a:r>
              <a:rPr lang="tr-TR" dirty="0"/>
              <a:t> tıklanarak blok daha sonraki çizimlerde de kullanılabilmek için bir klasöre kaydedilebilir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BF3DF0-8BEC-B456-2730-37C16922B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65" y="1306609"/>
            <a:ext cx="5659819" cy="2742861"/>
          </a:xfrm>
          <a:prstGeom prst="rect">
            <a:avLst/>
          </a:prstGeom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0EE19B20-4716-20E4-8FEB-5573624326ED}"/>
              </a:ext>
            </a:extLst>
          </p:cNvPr>
          <p:cNvCxnSpPr>
            <a:cxnSpLocks/>
          </p:cNvCxnSpPr>
          <p:nvPr/>
        </p:nvCxnSpPr>
        <p:spPr>
          <a:xfrm flipV="1">
            <a:off x="271954" y="1813034"/>
            <a:ext cx="859221" cy="1127234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65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Ekran Gösterisi (16:9)</PresentationFormat>
  <Paragraphs>72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Blok ve Kütüphane Komutları 1-Statik Blocklar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2025-03-23T02:03:14Z</dcterms:modified>
</cp:coreProperties>
</file>